
<file path=[Content_Types].xml><?xml version="1.0" encoding="utf-8"?>
<Types xmlns="http://schemas.openxmlformats.org/package/2006/content-types">
  <Default Extension="jpeg" ContentType="image/jpeg"/>
  <Default Extension="jp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5.jpg" ContentType="image/jpeg"/>
  <Override PartName="/ppt/media/image6.jpg" ContentType="image/jpeg"/>
  <Override PartName="/ppt/media/image7.jpg" ContentType="image/jpeg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84" r:id="rId4"/>
    <p:sldId id="279" r:id="rId5"/>
    <p:sldId id="285" r:id="rId6"/>
  </p:sldIdLst>
  <p:sldSz cx="9144000" cy="6858000" type="screen4x3"/>
  <p:notesSz cx="6858000" cy="9144000"/>
  <p:custDataLst>
    <p:tags r:id="rId8"/>
  </p:custDataLst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21E6CBB1-A422-4CFE-BBC3-94DCBB243E28}">
          <p14:sldIdLst>
            <p14:sldId id="256"/>
            <p14:sldId id="257"/>
            <p14:sldId id="284"/>
            <p14:sldId id="279"/>
          </p14:sldIdLst>
        </p14:section>
        <p14:section name="Раздел без заголовка" id="{CED1E23D-5FE3-42AE-881C-FAC9F7282DFE}">
          <p14:sldIdLst>
            <p14:sldId id="28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84CC"/>
    <a:srgbClr val="03136A"/>
    <a:srgbClr val="35759D"/>
    <a:srgbClr val="35B19D"/>
    <a:srgbClr val="000000"/>
    <a:srgbClr val="FFFF00"/>
    <a:srgbClr val="B3D3EA"/>
    <a:srgbClr val="78AD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10" autoAdjust="0"/>
    <p:restoredTop sz="91125" autoAdjust="0"/>
  </p:normalViewPr>
  <p:slideViewPr>
    <p:cSldViewPr>
      <p:cViewPr varScale="1">
        <p:scale>
          <a:sx n="78" d="100"/>
          <a:sy n="78" d="100"/>
        </p:scale>
        <p:origin x="1733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5FFA691-1D92-47AD-A641-51565120F5C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6196A88-BAE7-4959-86B1-844352EE5B78}" type="slidenum">
              <a:rPr lang="en-US"/>
              <a:pPr/>
              <a:t>1</a:t>
            </a:fld>
            <a:endParaRPr lang="en-US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0CC1D26-11BC-42FB-B0D7-BBBF347AC607}" type="slidenum">
              <a:rPr lang="en-US"/>
              <a:pPr/>
              <a:t>2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DAD439B-130E-4F24-B0B0-AF0A8FEA1BC1}" type="slidenum">
              <a:rPr lang="en-US"/>
              <a:pPr/>
              <a:t>4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990600"/>
            <a:ext cx="7772400" cy="704850"/>
          </a:xfrm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90600" y="1676400"/>
            <a:ext cx="7772400" cy="685800"/>
          </a:xfrm>
        </p:spPr>
        <p:txBody>
          <a:bodyPr/>
          <a:lstStyle>
            <a:lvl1pPr marL="0" indent="0"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подзаголовка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77000" y="1752600"/>
            <a:ext cx="1828800" cy="47244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90600" y="1752600"/>
            <a:ext cx="5334000" cy="47244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90600" y="2606675"/>
            <a:ext cx="3581400" cy="3870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24400" y="2606675"/>
            <a:ext cx="3581400" cy="3870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1752600"/>
            <a:ext cx="7315200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2606675"/>
            <a:ext cx="7315200" cy="387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Microsoft Sans Serif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Microsoft Sans Serif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Microsoft Sans Serif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Microsoft Sans Serif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Microsoft Sans Serif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Microsoft Sans Serif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Microsoft Sans Serif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Microsoft Sans Serif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990600" y="4725144"/>
            <a:ext cx="4157464" cy="792088"/>
          </a:xfrm>
        </p:spPr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Генеральный директор ООО «АЙЯКС» 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Яковлев Александр Юрьевич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990600" y="1039762"/>
            <a:ext cx="7772400" cy="3086472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Поставка запасных частей и сервисное обслуживание технического оборудования в условиях санкционных ограничений.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5498BA2-E6CA-43E0-8F92-87151ABEA7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0"/>
            <a:ext cx="2808312" cy="103976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1828800"/>
            <a:ext cx="7086600" cy="792163"/>
          </a:xfrm>
        </p:spPr>
        <p:txBody>
          <a:bodyPr/>
          <a:lstStyle/>
          <a:p>
            <a:br>
              <a:rPr lang="ru-RU" dirty="0">
                <a:solidFill>
                  <a:schemeClr val="bg2"/>
                </a:solidFill>
              </a:rPr>
            </a:br>
            <a:r>
              <a:rPr lang="ru-RU" dirty="0">
                <a:solidFill>
                  <a:schemeClr val="bg2"/>
                </a:solidFill>
              </a:rPr>
              <a:t> </a:t>
            </a: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3848" y="1347725"/>
            <a:ext cx="7086600" cy="4848473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</a:pPr>
            <a:endParaRPr lang="ru-RU" sz="2000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20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2014 году начался первый этап распада торгово-экономических отношений, который продлился до 2022 года .</a:t>
            </a:r>
          </a:p>
          <a:p>
            <a:pPr>
              <a:lnSpc>
                <a:spcPct val="80000"/>
              </a:lnSpc>
            </a:pPr>
            <a:endParaRPr lang="ru-RU" sz="2000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endParaRPr lang="ru-RU" sz="2000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endParaRPr lang="en-US" sz="2000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endParaRPr lang="en-US" sz="2000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endParaRPr lang="ru-RU" sz="2000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80000"/>
              </a:lnSpc>
              <a:buNone/>
            </a:pPr>
            <a:endParaRPr lang="en-US" sz="2000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20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февраля 2022 года ограничения ввелись во все отросли. Международные и внутрироссийские контракты, не зависимо от потребностей верфей в ЗИП и оборудовании, приостановились. В том числе, морское судостроение столкнулось с новыми проблемами: санкции и разрыв отношений с Европейскими партнерами оставили верфи без комплектующих. Проблемы, связанные с бесперебойными поставками и импортозамещением, не решены в полном объёме.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0FB1FCA-56B6-4968-BB03-5A4BD81395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67471"/>
            <a:ext cx="3753333" cy="123109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A44F529-A98E-E629-E35B-64E9E59529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276872"/>
            <a:ext cx="2517543" cy="187220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9BC4008-5A46-5864-6454-879DBE3B895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2492897"/>
            <a:ext cx="2288669" cy="151216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1476628-B96D-48B1-A679-09BD51A7132B}"/>
              </a:ext>
            </a:extLst>
          </p:cNvPr>
          <p:cNvSpPr txBox="1"/>
          <p:nvPr/>
        </p:nvSpPr>
        <p:spPr>
          <a:xfrm>
            <a:off x="7164289" y="6453336"/>
            <a:ext cx="1979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www.aiiaks.ru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EE0974-DFBF-2EB5-B428-455E13DE1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1340768"/>
            <a:ext cx="7315200" cy="2739752"/>
          </a:xfrm>
        </p:spPr>
        <p:txBody>
          <a:bodyPr/>
          <a:lstStyle/>
          <a:p>
            <a:pPr marL="342900" marR="0" lvl="0" indent="-342900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/>
              <a:defRPr/>
            </a:pPr>
            <a:r>
              <a:rPr kumimoji="0" lang="ru-RU" altLang="ko-KR" sz="2000" b="0" i="0" u="none" strike="noStrike" kern="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Команда компании «АЙЯКС» реализует комплексные</a:t>
            </a:r>
            <a:r>
              <a:rPr kumimoji="0" lang="en-US" altLang="ko-KR" sz="2000" b="0" i="0" u="none" strike="noStrike" kern="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 </a:t>
            </a:r>
            <a:r>
              <a:rPr kumimoji="0" lang="ru-RU" altLang="ko-KR" sz="2000" b="0" i="0" u="none" strike="noStrike" kern="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решения от поставки судового оборудования до гарантийного и пост гарантийного сервисного обслуживания. Путем длительных переговоров и пересмотра условия договоров с контрагентами, согласовала </a:t>
            </a:r>
            <a:r>
              <a:rPr lang="ru-RU" altLang="ko-KR" sz="2000" dirty="0">
                <a:solidFill>
                  <a:srgbClr val="4D4D4D">
                    <a:lumMod val="50000"/>
                  </a:srgbClr>
                </a:solidFill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несколько направлений</a:t>
            </a:r>
            <a:r>
              <a:rPr kumimoji="0" lang="ru-RU" altLang="ko-KR" sz="2000" b="0" i="0" u="none" strike="noStrike" kern="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 поставок ЗИП, СЗЧ и агрегатов на территорию РФ.</a:t>
            </a:r>
            <a:endParaRPr lang="ru-RU" sz="20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423A347-CF4E-BAF3-147F-346B0A72B9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3737248"/>
            <a:ext cx="7315200" cy="2739752"/>
          </a:xfrm>
        </p:spPr>
        <p:txBody>
          <a:bodyPr/>
          <a:lstStyle/>
          <a:p>
            <a:r>
              <a:rPr lang="ru-RU" altLang="ko-KR" sz="20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На сегодняшний день на флоте в эксплуатации находятся около 400 различных моделей двигателей иностранного производства.</a:t>
            </a:r>
          </a:p>
          <a:p>
            <a:pPr marL="0" indent="0">
              <a:buNone/>
            </a:pPr>
            <a:endParaRPr lang="en-US" altLang="ko-KR" sz="3200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ea typeface="굴림" charset="-127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0E8A408-0381-4CCB-8E11-CEADBFEB38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4895702"/>
            <a:ext cx="2109614" cy="151216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D97A4DC-BA48-4575-9385-2283E03E7C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525" y="4895702"/>
            <a:ext cx="3384376" cy="184482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C8EE4CF-CA57-45AC-BB34-AD5F56060F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117474"/>
            <a:ext cx="3753659" cy="12312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FAE9E11-590E-4EF7-82B1-B9E48F1DE520}"/>
              </a:ext>
            </a:extLst>
          </p:cNvPr>
          <p:cNvSpPr txBox="1"/>
          <p:nvPr/>
        </p:nvSpPr>
        <p:spPr>
          <a:xfrm>
            <a:off x="6372200" y="6407870"/>
            <a:ext cx="3528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www.aiiaks.ru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42444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2132856"/>
            <a:ext cx="6934200" cy="4115544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altLang="ko-KR" sz="20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Импорт европейских комплектующих через склады временного хранения в Турции и Китае. Таким образом увеличивается сроки и удорожание поставок</a:t>
            </a:r>
          </a:p>
          <a:p>
            <a:pPr marL="0" indent="0">
              <a:lnSpc>
                <a:spcPct val="80000"/>
              </a:lnSpc>
              <a:buNone/>
            </a:pPr>
            <a:endParaRPr lang="en-US" altLang="ko-KR" sz="2000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ea typeface="굴림" charset="-127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ru-RU" altLang="ko-KR" sz="20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Импорт аналогов европейских и американских брендов, замена оборудования китайскими производителями </a:t>
            </a:r>
          </a:p>
          <a:p>
            <a:pPr>
              <a:lnSpc>
                <a:spcPct val="80000"/>
              </a:lnSpc>
            </a:pPr>
            <a:endParaRPr lang="ru-RU" altLang="ko-KR" sz="2000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ea typeface="굴림" charset="-127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ru-RU" altLang="ko-KR" sz="20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Замена оборудования российскими производителями, изготовленными на отечественных заводах</a:t>
            </a:r>
          </a:p>
          <a:p>
            <a:pPr>
              <a:lnSpc>
                <a:spcPct val="80000"/>
              </a:lnSpc>
            </a:pPr>
            <a:endParaRPr lang="ru-RU" sz="2000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ea typeface="굴림" charset="-127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20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Реинжиниринг или обратный инжиниринг. Сканирование изделий и комплектующих. Формирование новых ТУ. Изготовление импортных СЗЧ и комплектующих. </a:t>
            </a:r>
            <a:endParaRPr lang="en-US" sz="2000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endParaRPr lang="en-US" sz="20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0C79BF8-4452-4F40-A8FA-93722D69802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7471"/>
            <a:ext cx="1647452" cy="6252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808BCAB-9A0D-46AE-0D8D-7508AF36F86B}"/>
              </a:ext>
            </a:extLst>
          </p:cNvPr>
          <p:cNvSpPr txBox="1"/>
          <p:nvPr/>
        </p:nvSpPr>
        <p:spPr>
          <a:xfrm>
            <a:off x="2411760" y="1268760"/>
            <a:ext cx="540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tx1">
                    <a:lumMod val="50000"/>
                  </a:schemeClr>
                </a:solidFill>
              </a:rPr>
              <a:t>Пути решений</a:t>
            </a:r>
            <a:r>
              <a:rPr lang="ru-RU" sz="3600" dirty="0"/>
              <a:t>: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014227C-9290-45DC-84FB-EC3BC2D7F9C1}"/>
              </a:ext>
            </a:extLst>
          </p:cNvPr>
          <p:cNvSpPr txBox="1"/>
          <p:nvPr/>
        </p:nvSpPr>
        <p:spPr>
          <a:xfrm>
            <a:off x="5796136" y="6248400"/>
            <a:ext cx="47525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www.aiiaks.ru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1DB523-EBA0-45CF-A8BD-A2E1A1F359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1752600"/>
            <a:ext cx="7315200" cy="5204792"/>
          </a:xfrm>
        </p:spPr>
        <p:txBody>
          <a:bodyPr/>
          <a:lstStyle/>
          <a:p>
            <a:r>
              <a:rPr lang="ru-RU" sz="32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Контакты : </a:t>
            </a:r>
            <a:br>
              <a:rPr lang="ru-RU" sz="32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 отдела продаж – Коновалов Виталий Александрович</a:t>
            </a:r>
            <a:br>
              <a:rPr lang="ru-RU" sz="32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+7(921)947-41-83</a:t>
            </a:r>
            <a:br>
              <a:rPr lang="ru-RU" sz="32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office@aiiaks.ru</a:t>
            </a:r>
            <a:br>
              <a:rPr lang="ru-RU" sz="32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32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32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www.aiiaks.ru</a:t>
            </a:r>
            <a:br>
              <a:rPr lang="en-US" sz="32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8458164B-3966-4679-991E-DD6A004A56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315" y="116632"/>
            <a:ext cx="3764634" cy="1234800"/>
          </a:xfrm>
        </p:spPr>
      </p:pic>
    </p:spTree>
    <p:extLst>
      <p:ext uri="{BB962C8B-B14F-4D97-AF65-F5344CB8AC3E}">
        <p14:creationId xmlns:p14="http://schemas.microsoft.com/office/powerpoint/2010/main" val="276804690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e3ecf81d98d1104a4dfb88d57a41327998eb3fba"/>
</p:tagLst>
</file>

<file path=ppt/theme/theme1.xml><?xml version="1.0" encoding="utf-8"?>
<a:theme xmlns:a="http://schemas.openxmlformats.org/drawingml/2006/main" name="shestirenka">
  <a:themeElements>
    <a:clrScheme name="powerpoint-template-24 10">
      <a:dk1>
        <a:srgbClr val="4D4D4D"/>
      </a:dk1>
      <a:lt1>
        <a:srgbClr val="FFFFFF"/>
      </a:lt1>
      <a:dk2>
        <a:srgbClr val="4D4D4D"/>
      </a:dk2>
      <a:lt2>
        <a:srgbClr val="4377BA"/>
      </a:lt2>
      <a:accent1>
        <a:srgbClr val="5793D1"/>
      </a:accent1>
      <a:accent2>
        <a:srgbClr val="5FA2DB"/>
      </a:accent2>
      <a:accent3>
        <a:srgbClr val="FFFFFF"/>
      </a:accent3>
      <a:accent4>
        <a:srgbClr val="404040"/>
      </a:accent4>
      <a:accent5>
        <a:srgbClr val="B4C8E5"/>
      </a:accent5>
      <a:accent6>
        <a:srgbClr val="5592C6"/>
      </a:accent6>
      <a:hlink>
        <a:srgbClr val="A29AA3"/>
      </a:hlink>
      <a:folHlink>
        <a:srgbClr val="DDDDDD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0C209B"/>
        </a:lt2>
        <a:accent1>
          <a:srgbClr val="2167BF"/>
        </a:accent1>
        <a:accent2>
          <a:srgbClr val="C60C0D"/>
        </a:accent2>
        <a:accent3>
          <a:srgbClr val="FFFFFF"/>
        </a:accent3>
        <a:accent4>
          <a:srgbClr val="404040"/>
        </a:accent4>
        <a:accent5>
          <a:srgbClr val="ABB8DC"/>
        </a:accent5>
        <a:accent6>
          <a:srgbClr val="B30A0B"/>
        </a:accent6>
        <a:hlink>
          <a:srgbClr val="4793C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0E0F83"/>
        </a:lt2>
        <a:accent1>
          <a:srgbClr val="4049D2"/>
        </a:accent1>
        <a:accent2>
          <a:srgbClr val="494FD9"/>
        </a:accent2>
        <a:accent3>
          <a:srgbClr val="FFFFFF"/>
        </a:accent3>
        <a:accent4>
          <a:srgbClr val="404040"/>
        </a:accent4>
        <a:accent5>
          <a:srgbClr val="AFB1E5"/>
        </a:accent5>
        <a:accent6>
          <a:srgbClr val="4147C4"/>
        </a:accent6>
        <a:hlink>
          <a:srgbClr val="757DD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4B8ACD"/>
        </a:lt2>
        <a:accent1>
          <a:srgbClr val="5C98C2"/>
        </a:accent1>
        <a:accent2>
          <a:srgbClr val="93BAD6"/>
        </a:accent2>
        <a:accent3>
          <a:srgbClr val="FFFFFF"/>
        </a:accent3>
        <a:accent4>
          <a:srgbClr val="404040"/>
        </a:accent4>
        <a:accent5>
          <a:srgbClr val="B5CADD"/>
        </a:accent5>
        <a:accent6>
          <a:srgbClr val="85A8C2"/>
        </a:accent6>
        <a:hlink>
          <a:srgbClr val="AECDE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114682"/>
        </a:lt2>
        <a:accent1>
          <a:srgbClr val="295B99"/>
        </a:accent1>
        <a:accent2>
          <a:srgbClr val="406DA6"/>
        </a:accent2>
        <a:accent3>
          <a:srgbClr val="FFFFFF"/>
        </a:accent3>
        <a:accent4>
          <a:srgbClr val="404040"/>
        </a:accent4>
        <a:accent5>
          <a:srgbClr val="ACB5CA"/>
        </a:accent5>
        <a:accent6>
          <a:srgbClr val="396296"/>
        </a:accent6>
        <a:hlink>
          <a:srgbClr val="5F84B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1984CC"/>
        </a:lt2>
        <a:accent1>
          <a:srgbClr val="0960AF"/>
        </a:accent1>
        <a:accent2>
          <a:srgbClr val="05438C"/>
        </a:accent2>
        <a:accent3>
          <a:srgbClr val="FFFFFF"/>
        </a:accent3>
        <a:accent4>
          <a:srgbClr val="404040"/>
        </a:accent4>
        <a:accent5>
          <a:srgbClr val="AAB6D4"/>
        </a:accent5>
        <a:accent6>
          <a:srgbClr val="043C7E"/>
        </a:accent6>
        <a:hlink>
          <a:srgbClr val="023069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116DE4"/>
        </a:lt2>
        <a:accent1>
          <a:srgbClr val="235CAF"/>
        </a:accent1>
        <a:accent2>
          <a:srgbClr val="54A1EE"/>
        </a:accent2>
        <a:accent3>
          <a:srgbClr val="FFFFFF"/>
        </a:accent3>
        <a:accent4>
          <a:srgbClr val="404040"/>
        </a:accent4>
        <a:accent5>
          <a:srgbClr val="ACB5D4"/>
        </a:accent5>
        <a:accent6>
          <a:srgbClr val="4B91D8"/>
        </a:accent6>
        <a:hlink>
          <a:srgbClr val="1391E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246DD8"/>
        </a:lt2>
        <a:accent1>
          <a:srgbClr val="2FC5F1"/>
        </a:accent1>
        <a:accent2>
          <a:srgbClr val="218DEB"/>
        </a:accent2>
        <a:accent3>
          <a:srgbClr val="FFFFFF"/>
        </a:accent3>
        <a:accent4>
          <a:srgbClr val="404040"/>
        </a:accent4>
        <a:accent5>
          <a:srgbClr val="ADDFF7"/>
        </a:accent5>
        <a:accent6>
          <a:srgbClr val="1D7FD5"/>
        </a:accent6>
        <a:hlink>
          <a:srgbClr val="39A1EB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4377BA"/>
        </a:lt2>
        <a:accent1>
          <a:srgbClr val="5793D1"/>
        </a:accent1>
        <a:accent2>
          <a:srgbClr val="5FA2DB"/>
        </a:accent2>
        <a:accent3>
          <a:srgbClr val="FFFFFF"/>
        </a:accent3>
        <a:accent4>
          <a:srgbClr val="404040"/>
        </a:accent4>
        <a:accent5>
          <a:srgbClr val="B4C8E5"/>
        </a:accent5>
        <a:accent6>
          <a:srgbClr val="5592C6"/>
        </a:accent6>
        <a:hlink>
          <a:srgbClr val="68AEE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0">
        <a:dk1>
          <a:srgbClr val="4D4D4D"/>
        </a:dk1>
        <a:lt1>
          <a:srgbClr val="FFFFFF"/>
        </a:lt1>
        <a:dk2>
          <a:srgbClr val="4D4D4D"/>
        </a:dk2>
        <a:lt2>
          <a:srgbClr val="4377BA"/>
        </a:lt2>
        <a:accent1>
          <a:srgbClr val="5793D1"/>
        </a:accent1>
        <a:accent2>
          <a:srgbClr val="5FA2DB"/>
        </a:accent2>
        <a:accent3>
          <a:srgbClr val="FFFFFF"/>
        </a:accent3>
        <a:accent4>
          <a:srgbClr val="404040"/>
        </a:accent4>
        <a:accent5>
          <a:srgbClr val="B4C8E5"/>
        </a:accent5>
        <a:accent6>
          <a:srgbClr val="5592C6"/>
        </a:accent6>
        <a:hlink>
          <a:srgbClr val="A29AA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shestirenka</Template>
  <TotalTime>641</TotalTime>
  <Words>272</Words>
  <Application>Microsoft Office PowerPoint</Application>
  <PresentationFormat>Экран (4:3)</PresentationFormat>
  <Paragraphs>30</Paragraphs>
  <Slides>5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Microsoft Sans Serif</vt:lpstr>
      <vt:lpstr>Times New Roman</vt:lpstr>
      <vt:lpstr>shestirenka</vt:lpstr>
      <vt:lpstr>Поставка запасных частей и сервисное обслуживание технического оборудования в условиях санкционных ограничений.</vt:lpstr>
      <vt:lpstr>  </vt:lpstr>
      <vt:lpstr>Команда компании «АЙЯКС» реализует комплексные решения от поставки судового оборудования до гарантийного и пост гарантийного сервисного обслуживания. Путем длительных переговоров и пересмотра условия договоров с контрагентами, согласовала несколько направлений поставок ЗИП, СЗЧ и агрегатов на территорию РФ.</vt:lpstr>
      <vt:lpstr>Презентация PowerPoint</vt:lpstr>
      <vt:lpstr>Контакты :  Директор отдела продаж – Коновалов Виталий Александрович +7(921)947-41-83 office@aiiaks.ru   www.aiiaks.ru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Юра</dc:creator>
  <cp:lastModifiedBy>User</cp:lastModifiedBy>
  <cp:revision>9</cp:revision>
  <dcterms:created xsi:type="dcterms:W3CDTF">2016-08-26T18:20:25Z</dcterms:created>
  <dcterms:modified xsi:type="dcterms:W3CDTF">2022-06-21T05:36:22Z</dcterms:modified>
</cp:coreProperties>
</file>