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74" r:id="rId2"/>
    <p:sldId id="340" r:id="rId3"/>
    <p:sldId id="342" r:id="rId4"/>
    <p:sldId id="341" r:id="rId5"/>
    <p:sldId id="344" r:id="rId6"/>
    <p:sldId id="345" r:id="rId7"/>
    <p:sldId id="315" r:id="rId8"/>
  </p:sldIdLst>
  <p:sldSz cx="9144000" cy="6858000" type="screen4x3"/>
  <p:notesSz cx="6858000" cy="9144000"/>
  <p:custDataLst>
    <p:tags r:id="rId11"/>
  </p:custData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72" charset="0"/>
        <a:ea typeface="ＭＳ Ｐゴシック" pitchFamily="-72" charset="-128"/>
        <a:cs typeface="ＭＳ Ｐゴシック" pitchFamily="-72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164">
          <p15:clr>
            <a:srgbClr val="A4A3A4"/>
          </p15:clr>
        </p15:guide>
        <p15:guide id="2" orient="horz" pos="4162">
          <p15:clr>
            <a:srgbClr val="A4A3A4"/>
          </p15:clr>
        </p15:guide>
        <p15:guide id="3" orient="horz" pos="731">
          <p15:clr>
            <a:srgbClr val="A4A3A4"/>
          </p15:clr>
        </p15:guide>
        <p15:guide id="4" orient="horz" pos="799">
          <p15:clr>
            <a:srgbClr val="A4A3A4"/>
          </p15:clr>
        </p15:guide>
        <p15:guide id="5" orient="horz" pos="3775">
          <p15:clr>
            <a:srgbClr val="A4A3A4"/>
          </p15:clr>
        </p15:guide>
        <p15:guide id="6" pos="1446">
          <p15:clr>
            <a:srgbClr val="A4A3A4"/>
          </p15:clr>
        </p15:guide>
        <p15:guide id="7" pos="158">
          <p15:clr>
            <a:srgbClr val="A4A3A4"/>
          </p15:clr>
        </p15:guide>
        <p15:guide id="8" pos="5602">
          <p15:clr>
            <a:srgbClr val="A4A3A4"/>
          </p15:clr>
        </p15:guide>
        <p15:guide id="9" pos="4314">
          <p15:clr>
            <a:srgbClr val="A4A3A4"/>
          </p15:clr>
        </p15:guide>
        <p15:guide id="10" pos="4218">
          <p15:clr>
            <a:srgbClr val="A4A3A4"/>
          </p15:clr>
        </p15:guide>
        <p15:guide id="11" pos="2929">
          <p15:clr>
            <a:srgbClr val="A4A3A4"/>
          </p15:clr>
        </p15:guide>
        <p15:guide id="12" pos="2831">
          <p15:clr>
            <a:srgbClr val="A4A3A4"/>
          </p15:clr>
        </p15:guide>
        <p15:guide id="13" pos="15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488"/>
    <a:srgbClr val="5DA9B4"/>
    <a:srgbClr val="3F8D90"/>
    <a:srgbClr val="E16E22"/>
    <a:srgbClr val="C4262E"/>
    <a:srgbClr val="000000"/>
    <a:srgbClr val="FECB00"/>
    <a:srgbClr val="E9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17" autoAdjust="0"/>
    <p:restoredTop sz="94660"/>
  </p:normalViewPr>
  <p:slideViewPr>
    <p:cSldViewPr snapToObjects="1">
      <p:cViewPr varScale="1">
        <p:scale>
          <a:sx n="81" d="100"/>
          <a:sy n="81" d="100"/>
        </p:scale>
        <p:origin x="1709" y="67"/>
      </p:cViewPr>
      <p:guideLst>
        <p:guide orient="horz" pos="164"/>
        <p:guide orient="horz" pos="4162"/>
        <p:guide orient="horz" pos="731"/>
        <p:guide orient="horz" pos="799"/>
        <p:guide orient="horz" pos="3775"/>
        <p:guide pos="1446"/>
        <p:guide pos="158"/>
        <p:guide pos="5602"/>
        <p:guide pos="4314"/>
        <p:guide pos="4218"/>
        <p:guide pos="2929"/>
        <p:guide pos="2831"/>
        <p:guide pos="1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CD865-0BF9-488A-9F74-24396AE782F0}" type="datetimeFigureOut">
              <a:rPr lang="en-GB" smtClean="0"/>
              <a:t>09/06/2017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AFF729-6C44-4B14-BE8E-FC7B33B3B6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98828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ABB0C0D-DCEF-4870-BC68-F45BD3DDD45D}" type="datetimeFigureOut">
              <a:rPr lang="en-US"/>
              <a:pPr>
                <a:defRPr/>
              </a:pPr>
              <a:t>6/9/2017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FE994A9-D825-4024-8831-EF8D7C05DD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83483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ＭＳ Ｐゴシック" pitchFamily="-72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72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1633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 userDrawn="1"/>
        </p:nvCxnSpPr>
        <p:spPr>
          <a:xfrm>
            <a:off x="0" y="4205288"/>
            <a:ext cx="8893175" cy="0"/>
          </a:xfrm>
          <a:prstGeom prst="line">
            <a:avLst/>
          </a:prstGeom>
          <a:ln w="2159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VPS logo OW rgb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755650" y="585788"/>
            <a:ext cx="1728788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 descr="VPS logo DT rgb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302918" y="2035969"/>
            <a:ext cx="7340601" cy="278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0" descr="VPS logo OW tagline rgb.pn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685800" y="5867400"/>
            <a:ext cx="200025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Subtitle 2"/>
          <p:cNvSpPr>
            <a:spLocks noGrp="1"/>
          </p:cNvSpPr>
          <p:nvPr>
            <p:ph type="subTitle" idx="1"/>
          </p:nvPr>
        </p:nvSpPr>
        <p:spPr>
          <a:xfrm>
            <a:off x="838201" y="3390528"/>
            <a:ext cx="6324599" cy="648072"/>
          </a:xfrm>
        </p:spPr>
        <p:txBody>
          <a:bodyPr/>
          <a:lstStyle>
            <a:lvl1pPr marL="0" indent="0" algn="l" defTabSz="914400" rtl="0" eaLnBrk="1" latinLnBrk="0" hangingPunct="1">
              <a:buNone/>
              <a:defRPr lang="en-US" sz="1800" b="0" kern="1200" dirty="0">
                <a:solidFill>
                  <a:schemeClr val="bg1"/>
                </a:solidFill>
                <a:latin typeface="Trebuchet MS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0" y="2209800"/>
            <a:ext cx="6324600" cy="974886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838200" y="4114800"/>
            <a:ext cx="6324600" cy="6096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E98300"/>
              </a:buClr>
              <a:buSzTx/>
              <a:buFont typeface="Courier New"/>
              <a:buNone/>
              <a:tabLst/>
              <a:defRPr sz="1800"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13000"/>
              </a:lnSpc>
              <a:spcBef>
                <a:spcPts val="600"/>
              </a:spcBef>
              <a:spcAft>
                <a:spcPts val="0"/>
              </a:spcAft>
              <a:defRPr/>
            </a:pPr>
            <a:endParaRPr lang="en-US" sz="1600" dirty="0" err="1"/>
          </a:p>
        </p:txBody>
      </p:sp>
      <p:pic>
        <p:nvPicPr>
          <p:cNvPr id="8" name="Picture 7" descr="vps_logo_rgb.eps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69925" y="214313"/>
            <a:ext cx="19431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VPS logo OT tagline rgb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687388" y="5867400"/>
            <a:ext cx="2071687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VPS logo rgb greyscale mastergraphic low res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 rot="5400000">
            <a:off x="4304506" y="2026444"/>
            <a:ext cx="7346951" cy="280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838201" y="3390528"/>
            <a:ext cx="6324599" cy="648072"/>
          </a:xfrm>
        </p:spPr>
        <p:txBody>
          <a:bodyPr/>
          <a:lstStyle>
            <a:lvl1pPr marL="0" indent="0" algn="l" defTabSz="914400" rtl="0" eaLnBrk="1" latinLnBrk="0" hangingPunct="1">
              <a:buNone/>
              <a:defRPr lang="en-US" sz="1800" b="0" kern="1200" dirty="0">
                <a:solidFill>
                  <a:srgbClr val="007488"/>
                </a:solidFill>
                <a:latin typeface="Trebuchet MS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838200" y="4114800"/>
            <a:ext cx="6324600" cy="6096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4000"/>
              </a:lnSpc>
              <a:spcBef>
                <a:spcPts val="600"/>
              </a:spcBef>
              <a:spcAft>
                <a:spcPts val="0"/>
              </a:spcAft>
              <a:buClr>
                <a:srgbClr val="E98300"/>
              </a:buClr>
              <a:buSzTx/>
              <a:buFont typeface="Courier New"/>
              <a:buNone/>
              <a:tabLst/>
              <a:defRPr sz="1800">
                <a:solidFill>
                  <a:srgbClr val="007488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0" y="2209800"/>
            <a:ext cx="6324600" cy="974886"/>
          </a:xfrm>
        </p:spPr>
        <p:txBody>
          <a:bodyPr anchor="t"/>
          <a:lstStyle>
            <a:lvl1pPr>
              <a:defRPr>
                <a:solidFill>
                  <a:srgbClr val="00748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22299" y="1219200"/>
            <a:ext cx="7835901" cy="4648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622299" y="1219200"/>
            <a:ext cx="5016501" cy="4648200"/>
          </a:xfrm>
        </p:spPr>
        <p:txBody>
          <a:bodyPr rtlCol="0">
            <a:noAutofit/>
          </a:bodyPr>
          <a:lstStyle/>
          <a:p>
            <a:pPr lvl="0"/>
            <a:endParaRPr lang="en-US" noProof="0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5791200" y="1219200"/>
            <a:ext cx="2667000" cy="1447800"/>
          </a:xfr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5791200" y="2819400"/>
            <a:ext cx="2667000" cy="1447800"/>
          </a:xfr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791200" y="4419600"/>
            <a:ext cx="2667000" cy="1447800"/>
          </a:xfrm>
        </p:spPr>
        <p:txBody>
          <a:bodyPr rtlCol="0">
            <a:noAutofit/>
          </a:bodyPr>
          <a:lstStyle/>
          <a:p>
            <a:pPr lvl="0"/>
            <a:endParaRPr lang="en-US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4724400" y="1219201"/>
            <a:ext cx="3733800" cy="4648200"/>
          </a:xfrm>
        </p:spPr>
        <p:txBody>
          <a:bodyPr rtlCol="0">
            <a:noAutofit/>
          </a:bodyPr>
          <a:lstStyle/>
          <a:p>
            <a:pPr lvl="0"/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622299" y="1219200"/>
            <a:ext cx="3733800" cy="46482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2299" y="1219200"/>
            <a:ext cx="3733800" cy="4648200"/>
          </a:xfrm>
        </p:spPr>
        <p:txBody>
          <a:bodyPr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0"/>
          </p:nvPr>
        </p:nvSpPr>
        <p:spPr>
          <a:xfrm>
            <a:off x="4737099" y="1219200"/>
            <a:ext cx="3721101" cy="4648200"/>
          </a:xfrm>
        </p:spPr>
        <p:txBody>
          <a:bodyPr rtlCol="0">
            <a:noAutofit/>
          </a:bodyPr>
          <a:lstStyle/>
          <a:p>
            <a:pPr lvl="0"/>
            <a:endParaRPr lang="en-US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VPS logo DT rgb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302918" y="2032794"/>
            <a:ext cx="7340601" cy="278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 userDrawn="1"/>
        </p:nvSpPr>
        <p:spPr>
          <a:xfrm>
            <a:off x="838200" y="5257800"/>
            <a:ext cx="4246563" cy="2730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lnSpc>
                <a:spcPct val="113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v-p-</a:t>
            </a:r>
            <a:r>
              <a:rPr lang="en-US" sz="16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s.com</a:t>
            </a:r>
            <a:endParaRPr lang="en-US" sz="16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9" name="Picture 9" descr="VPS logo OW tagline rgb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685800" y="5867400"/>
            <a:ext cx="2000250" cy="63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38200" y="4236681"/>
            <a:ext cx="4246563" cy="216024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38200" y="4471466"/>
            <a:ext cx="4246563" cy="20487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4676339"/>
            <a:ext cx="4246563" cy="32060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itle 6"/>
          <p:cNvSpPr>
            <a:spLocks noGrp="1"/>
          </p:cNvSpPr>
          <p:nvPr>
            <p:ph type="title"/>
          </p:nvPr>
        </p:nvSpPr>
        <p:spPr>
          <a:xfrm>
            <a:off x="838200" y="2209800"/>
            <a:ext cx="6324600" cy="974886"/>
          </a:xfrm>
        </p:spPr>
        <p:txBody>
          <a:bodyPr anchor="t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lnSpc>
                <a:spcPct val="113000"/>
              </a:lnSpc>
              <a:spcBef>
                <a:spcPts val="600"/>
              </a:spcBef>
              <a:spcAft>
                <a:spcPts val="0"/>
              </a:spcAft>
              <a:defRPr/>
            </a:pPr>
            <a:endParaRPr lang="en-US" sz="1600" dirty="0" err="1"/>
          </a:p>
        </p:txBody>
      </p:sp>
      <p:pic>
        <p:nvPicPr>
          <p:cNvPr id="11" name="Picture 7" descr="VPS logo OT tagline rgb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87388" y="5867400"/>
            <a:ext cx="2071687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 userDrawn="1"/>
        </p:nvSpPr>
        <p:spPr>
          <a:xfrm>
            <a:off x="838200" y="5257800"/>
            <a:ext cx="4246563" cy="27305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lnSpc>
                <a:spcPct val="113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rgbClr val="007488"/>
                </a:solidFill>
                <a:latin typeface="+mn-lt"/>
                <a:ea typeface="+mn-ea"/>
                <a:cs typeface="+mn-cs"/>
              </a:rPr>
              <a:t>v-p-</a:t>
            </a:r>
            <a:r>
              <a:rPr lang="en-US" sz="1600" dirty="0" err="1">
                <a:solidFill>
                  <a:srgbClr val="007488"/>
                </a:solidFill>
                <a:latin typeface="+mn-lt"/>
                <a:ea typeface="+mn-ea"/>
                <a:cs typeface="+mn-cs"/>
              </a:rPr>
              <a:t>s.com</a:t>
            </a:r>
            <a:endParaRPr lang="en-US" sz="1600" dirty="0">
              <a:solidFill>
                <a:srgbClr val="007488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" name="Picture 9" descr="VPS logo rgb greyscale mastergraphic low res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304506" y="2026444"/>
            <a:ext cx="7346951" cy="280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38200" y="4236681"/>
            <a:ext cx="4246563" cy="216024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200" b="1">
                <a:solidFill>
                  <a:srgbClr val="007488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838200" y="4676339"/>
            <a:ext cx="4246563" cy="320602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rgbClr val="007488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838200" y="4471466"/>
            <a:ext cx="4246563" cy="20487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200" b="0">
                <a:solidFill>
                  <a:srgbClr val="007488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itle 6"/>
          <p:cNvSpPr>
            <a:spLocks noGrp="1"/>
          </p:cNvSpPr>
          <p:nvPr>
            <p:ph type="title"/>
          </p:nvPr>
        </p:nvSpPr>
        <p:spPr>
          <a:xfrm>
            <a:off x="838200" y="2209800"/>
            <a:ext cx="6324600" cy="974886"/>
          </a:xfrm>
        </p:spPr>
        <p:txBody>
          <a:bodyPr anchor="t"/>
          <a:lstStyle>
            <a:lvl1pPr>
              <a:defRPr>
                <a:solidFill>
                  <a:srgbClr val="007488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2300" y="241300"/>
            <a:ext cx="78359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2300" y="1219200"/>
            <a:ext cx="78359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1028" name="Straight Connector 18"/>
          <p:cNvCxnSpPr>
            <a:cxnSpLocks noChangeShapeType="1"/>
          </p:cNvCxnSpPr>
          <p:nvPr userDrawn="1"/>
        </p:nvCxnSpPr>
        <p:spPr bwMode="auto">
          <a:xfrm flipV="1">
            <a:off x="622300" y="6126163"/>
            <a:ext cx="7835900" cy="0"/>
          </a:xfrm>
          <a:prstGeom prst="line">
            <a:avLst/>
          </a:prstGeom>
          <a:noFill/>
          <a:ln w="9525">
            <a:solidFill>
              <a:srgbClr val="FF7900"/>
            </a:solidFill>
            <a:round/>
            <a:headEnd/>
            <a:tailEnd/>
          </a:ln>
        </p:spPr>
      </p:cxnSp>
      <p:sp>
        <p:nvSpPr>
          <p:cNvPr id="20" name="TextBox 14"/>
          <p:cNvSpPr txBox="1">
            <a:spLocks noChangeArrowheads="1"/>
          </p:cNvSpPr>
          <p:nvPr userDrawn="1"/>
        </p:nvSpPr>
        <p:spPr bwMode="auto">
          <a:xfrm>
            <a:off x="4211960" y="6384927"/>
            <a:ext cx="388143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r"/>
            <a:fld id="{6AA3C3F6-FBF2-46FF-A24E-36F694B28967}" type="slidenum">
              <a:rPr lang="en-US" sz="900" smtClean="0">
                <a:solidFill>
                  <a:srgbClr val="0083A9"/>
                </a:solidFill>
                <a:latin typeface="Trebuchet MS" pitchFamily="-72" charset="0"/>
                <a:ea typeface="Verdana" pitchFamily="-72" charset="0"/>
                <a:cs typeface="Verdana" pitchFamily="-72" charset="0"/>
              </a:rPr>
              <a:pPr algn="r"/>
              <a:t>‹#›</a:t>
            </a:fld>
            <a:r>
              <a:rPr lang="en-US" sz="900" dirty="0" smtClean="0">
                <a:solidFill>
                  <a:srgbClr val="0083A9"/>
                </a:solidFill>
                <a:latin typeface="Trebuchet MS" pitchFamily="-72" charset="0"/>
                <a:ea typeface="Verdana" pitchFamily="-72" charset="0"/>
                <a:cs typeface="Verdana" pitchFamily="-72" charset="0"/>
              </a:rPr>
              <a:t> | X Bunker Forum. ISO8217:2017 | 29-Jun-17</a:t>
            </a:r>
            <a:endParaRPr lang="en-US" sz="900" dirty="0">
              <a:solidFill>
                <a:srgbClr val="0083A9"/>
              </a:solidFill>
              <a:latin typeface="Trebuchet MS" pitchFamily="-72" charset="0"/>
              <a:ea typeface="Verdana" pitchFamily="-72" charset="0"/>
              <a:cs typeface="Verdana" pitchFamily="-72" charset="0"/>
            </a:endParaRPr>
          </a:p>
        </p:txBody>
      </p:sp>
      <p:pic>
        <p:nvPicPr>
          <p:cNvPr id="1030" name="Picture 11" descr="vps_logo_rgb.jpg"/>
          <p:cNvPicPr>
            <a:picLocks noChangeAspect="1"/>
          </p:cNvPicPr>
          <p:nvPr userDrawn="1"/>
        </p:nvPicPr>
        <p:blipFill>
          <a:blip r:embed="rId10"/>
          <a:srcRect/>
          <a:stretch>
            <a:fillRect/>
          </a:stretch>
        </p:blipFill>
        <p:spPr bwMode="auto">
          <a:xfrm>
            <a:off x="622300" y="6243638"/>
            <a:ext cx="830263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6" r:id="rId3"/>
    <p:sldLayoutId id="2147483655" r:id="rId4"/>
    <p:sldLayoutId id="2147483654" r:id="rId5"/>
    <p:sldLayoutId id="2147483653" r:id="rId6"/>
    <p:sldLayoutId id="2147483659" r:id="rId7"/>
    <p:sldLayoutId id="2147483660" r:id="rId8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600" b="1" kern="1200">
          <a:solidFill>
            <a:srgbClr val="0077A3"/>
          </a:solidFill>
          <a:latin typeface="Trebuchet MS"/>
          <a:ea typeface="ＭＳ Ｐゴシック" pitchFamily="-72" charset="-128"/>
          <a:cs typeface="ＭＳ Ｐゴシック" pitchFamily="-72" charset="-128"/>
        </a:defRPr>
      </a:lvl1pPr>
      <a:lvl2pPr algn="l" rtl="0" fontAlgn="base">
        <a:spcBef>
          <a:spcPct val="0"/>
        </a:spcBef>
        <a:spcAft>
          <a:spcPct val="0"/>
        </a:spcAft>
        <a:defRPr sz="2600" b="1">
          <a:solidFill>
            <a:srgbClr val="0077A3"/>
          </a:solidFill>
          <a:latin typeface="Trebuchet MS" pitchFamily="-72" charset="0"/>
          <a:ea typeface="ＭＳ Ｐゴシック" pitchFamily="-72" charset="-128"/>
          <a:cs typeface="ＭＳ Ｐゴシック" pitchFamily="-72" charset="-128"/>
        </a:defRPr>
      </a:lvl2pPr>
      <a:lvl3pPr algn="l" rtl="0" fontAlgn="base">
        <a:spcBef>
          <a:spcPct val="0"/>
        </a:spcBef>
        <a:spcAft>
          <a:spcPct val="0"/>
        </a:spcAft>
        <a:defRPr sz="2600" b="1">
          <a:solidFill>
            <a:srgbClr val="0077A3"/>
          </a:solidFill>
          <a:latin typeface="Trebuchet MS" pitchFamily="-72" charset="0"/>
          <a:ea typeface="ＭＳ Ｐゴシック" pitchFamily="-72" charset="-128"/>
          <a:cs typeface="ＭＳ Ｐゴシック" pitchFamily="-72" charset="-128"/>
        </a:defRPr>
      </a:lvl3pPr>
      <a:lvl4pPr algn="l" rtl="0" fontAlgn="base">
        <a:spcBef>
          <a:spcPct val="0"/>
        </a:spcBef>
        <a:spcAft>
          <a:spcPct val="0"/>
        </a:spcAft>
        <a:defRPr sz="2600" b="1">
          <a:solidFill>
            <a:srgbClr val="0077A3"/>
          </a:solidFill>
          <a:latin typeface="Trebuchet MS" pitchFamily="-72" charset="0"/>
          <a:ea typeface="ＭＳ Ｐゴシック" pitchFamily="-72" charset="-128"/>
          <a:cs typeface="ＭＳ Ｐゴシック" pitchFamily="-72" charset="-128"/>
        </a:defRPr>
      </a:lvl4pPr>
      <a:lvl5pPr algn="l" rtl="0" fontAlgn="base">
        <a:spcBef>
          <a:spcPct val="0"/>
        </a:spcBef>
        <a:spcAft>
          <a:spcPct val="0"/>
        </a:spcAft>
        <a:defRPr sz="2600" b="1">
          <a:solidFill>
            <a:srgbClr val="0077A3"/>
          </a:solidFill>
          <a:latin typeface="Trebuchet MS" pitchFamily="-72" charset="0"/>
          <a:ea typeface="ＭＳ Ｐゴシック" pitchFamily="-72" charset="-128"/>
          <a:cs typeface="ＭＳ Ｐゴシック" pitchFamily="-72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600" b="1">
          <a:solidFill>
            <a:srgbClr val="0077A3"/>
          </a:solidFill>
          <a:latin typeface="Trebuchet MS" pitchFamily="-72" charset="0"/>
          <a:ea typeface="ＭＳ Ｐゴシック" pitchFamily="-72" charset="-128"/>
          <a:cs typeface="ＭＳ Ｐゴシック" pitchFamily="-72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600" b="1">
          <a:solidFill>
            <a:srgbClr val="0077A3"/>
          </a:solidFill>
          <a:latin typeface="Trebuchet MS" pitchFamily="-72" charset="0"/>
          <a:ea typeface="ＭＳ Ｐゴシック" pitchFamily="-72" charset="-128"/>
          <a:cs typeface="ＭＳ Ｐゴシック" pitchFamily="-72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600" b="1">
          <a:solidFill>
            <a:srgbClr val="0077A3"/>
          </a:solidFill>
          <a:latin typeface="Trebuchet MS" pitchFamily="-72" charset="0"/>
          <a:ea typeface="ＭＳ Ｐゴシック" pitchFamily="-72" charset="-128"/>
          <a:cs typeface="ＭＳ Ｐゴシック" pitchFamily="-72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600" b="1">
          <a:solidFill>
            <a:srgbClr val="0077A3"/>
          </a:solidFill>
          <a:latin typeface="Trebuchet MS" pitchFamily="-72" charset="0"/>
          <a:ea typeface="ＭＳ Ｐゴシック" pitchFamily="-72" charset="-128"/>
          <a:cs typeface="ＭＳ Ｐゴシック" pitchFamily="-72" charset="-128"/>
        </a:defRPr>
      </a:lvl9pPr>
    </p:titleStyle>
    <p:bodyStyle>
      <a:lvl1pPr marL="179388" indent="-179388" algn="l" rtl="0" fontAlgn="base">
        <a:spcBef>
          <a:spcPts val="600"/>
        </a:spcBef>
        <a:spcAft>
          <a:spcPct val="0"/>
        </a:spcAft>
        <a:buClr>
          <a:srgbClr val="E98300"/>
        </a:buClr>
        <a:buSzPct val="100000"/>
        <a:buFont typeface="Arial" pitchFamily="-72" charset="0"/>
        <a:buChar char="•"/>
        <a:defRPr kern="1200">
          <a:solidFill>
            <a:schemeClr val="tx1"/>
          </a:solidFill>
          <a:latin typeface="Trebuchet MS"/>
          <a:ea typeface="ＭＳ Ｐゴシック" pitchFamily="-72" charset="-128"/>
          <a:cs typeface="ＭＳ Ｐゴシック" pitchFamily="-72" charset="-128"/>
        </a:defRPr>
      </a:lvl1pPr>
      <a:lvl2pPr marL="395288" indent="-196850" algn="l" rtl="0" fontAlgn="base">
        <a:spcBef>
          <a:spcPts val="600"/>
        </a:spcBef>
        <a:spcAft>
          <a:spcPct val="0"/>
        </a:spcAft>
        <a:buClr>
          <a:srgbClr val="E98300"/>
        </a:buClr>
        <a:buSzPct val="100000"/>
        <a:buFont typeface="Arial" pitchFamily="-72" charset="0"/>
        <a:buChar char="•"/>
        <a:defRPr kern="1200">
          <a:solidFill>
            <a:schemeClr val="tx1"/>
          </a:solidFill>
          <a:latin typeface="Trebuchet MS"/>
          <a:ea typeface="ＭＳ Ｐゴシック" pitchFamily="-72" charset="-128"/>
          <a:cs typeface="+mn-cs"/>
        </a:defRPr>
      </a:lvl2pPr>
      <a:lvl3pPr marL="611188" indent="-196850" algn="l" rtl="0" fontAlgn="base">
        <a:spcBef>
          <a:spcPts val="600"/>
        </a:spcBef>
        <a:spcAft>
          <a:spcPct val="0"/>
        </a:spcAft>
        <a:buClr>
          <a:srgbClr val="E98300"/>
        </a:buClr>
        <a:buSzPct val="100000"/>
        <a:buFont typeface="Arial" pitchFamily="-72" charset="0"/>
        <a:buChar char="•"/>
        <a:defRPr kern="1200">
          <a:solidFill>
            <a:schemeClr val="tx1"/>
          </a:solidFill>
          <a:latin typeface="Trebuchet MS"/>
          <a:ea typeface="ＭＳ Ｐゴシック" pitchFamily="-72" charset="-128"/>
          <a:cs typeface="+mn-cs"/>
        </a:defRPr>
      </a:lvl3pPr>
      <a:lvl4pPr marL="827088" indent="-196850" algn="l" rtl="0" fontAlgn="base">
        <a:spcBef>
          <a:spcPts val="600"/>
        </a:spcBef>
        <a:spcAft>
          <a:spcPct val="0"/>
        </a:spcAft>
        <a:buClr>
          <a:srgbClr val="E98300"/>
        </a:buClr>
        <a:buSzPct val="100000"/>
        <a:buFont typeface="Arial" pitchFamily="-72" charset="0"/>
        <a:buChar char="•"/>
        <a:defRPr kern="1200">
          <a:solidFill>
            <a:schemeClr val="tx1"/>
          </a:solidFill>
          <a:latin typeface="Trebuchet MS"/>
          <a:ea typeface="ＭＳ Ｐゴシック" pitchFamily="-72" charset="-128"/>
          <a:cs typeface="+mn-cs"/>
        </a:defRPr>
      </a:lvl4pPr>
      <a:lvl5pPr marL="1042988" indent="-196850" algn="l" rtl="0" fontAlgn="base">
        <a:spcBef>
          <a:spcPts val="600"/>
        </a:spcBef>
        <a:spcAft>
          <a:spcPct val="0"/>
        </a:spcAft>
        <a:buClr>
          <a:srgbClr val="E98300"/>
        </a:buClr>
        <a:buSzPct val="100000"/>
        <a:buFont typeface="Arial" pitchFamily="-72" charset="0"/>
        <a:buChar char="•"/>
        <a:defRPr kern="1200">
          <a:solidFill>
            <a:schemeClr val="tx1"/>
          </a:solidFill>
          <a:latin typeface="Trebuchet MS"/>
          <a:ea typeface="ＭＳ Ｐゴシック" pitchFamily="-72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64952" y="4869160"/>
            <a:ext cx="6324600" cy="609600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r>
              <a:rPr lang="ru-RU" dirty="0">
                <a:latin typeface="Trebuchet MS" pitchFamily="-72" charset="0"/>
              </a:rPr>
              <a:t>Александр Бедай</a:t>
            </a:r>
          </a:p>
          <a:p>
            <a:pPr fontAlgn="base">
              <a:spcAft>
                <a:spcPct val="0"/>
              </a:spcAft>
            </a:pPr>
            <a:r>
              <a:rPr lang="en-US" dirty="0" err="1">
                <a:latin typeface="Trebuchet MS" pitchFamily="-72" charset="0"/>
              </a:rPr>
              <a:t>Veritas</a:t>
            </a:r>
            <a:r>
              <a:rPr lang="en-US" dirty="0">
                <a:latin typeface="Trebuchet MS" pitchFamily="-72" charset="0"/>
              </a:rPr>
              <a:t> Petroleum Services</a:t>
            </a:r>
          </a:p>
        </p:txBody>
      </p:sp>
      <p:sp>
        <p:nvSpPr>
          <p:cNvPr id="12291" name="Title 3"/>
          <p:cNvSpPr>
            <a:spLocks noGrp="1"/>
          </p:cNvSpPr>
          <p:nvPr>
            <p:ph type="title"/>
          </p:nvPr>
        </p:nvSpPr>
        <p:spPr>
          <a:xfrm>
            <a:off x="436104" y="1988840"/>
            <a:ext cx="7592280" cy="974725"/>
          </a:xfrm>
        </p:spPr>
        <p:txBody>
          <a:bodyPr/>
          <a:lstStyle/>
          <a:p>
            <a:r>
              <a:rPr lang="ru-RU" sz="3200" dirty="0"/>
              <a:t>Новая редакция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ru-RU" sz="3200" dirty="0" smtClean="0"/>
              <a:t>международного </a:t>
            </a:r>
            <a:r>
              <a:rPr lang="ru-RU" sz="3200" dirty="0"/>
              <a:t>стандарта </a:t>
            </a:r>
            <a:r>
              <a:rPr lang="en-US" sz="3200" dirty="0"/>
              <a:t>ISO</a:t>
            </a:r>
            <a:r>
              <a:rPr lang="ru-RU" sz="3200" dirty="0"/>
              <a:t> </a:t>
            </a:r>
            <a:r>
              <a:rPr lang="ru-RU" sz="3200" dirty="0" smtClean="0"/>
              <a:t>8217</a:t>
            </a:r>
            <a:r>
              <a:rPr lang="ru-RU" dirty="0">
                <a:latin typeface="Trebuchet MS" pitchFamily="-72" charset="0"/>
              </a:rPr>
              <a:t/>
            </a:r>
            <a:br>
              <a:rPr lang="ru-RU" dirty="0">
                <a:latin typeface="Trebuchet MS" pitchFamily="-72" charset="0"/>
              </a:rPr>
            </a:br>
            <a:r>
              <a:rPr lang="ru-RU" dirty="0">
                <a:latin typeface="Trebuchet MS" pitchFamily="-72" charset="0"/>
              </a:rPr>
              <a:t/>
            </a:r>
            <a:br>
              <a:rPr lang="ru-RU" dirty="0">
                <a:latin typeface="Trebuchet MS" pitchFamily="-72" charset="0"/>
              </a:rPr>
            </a:br>
            <a:r>
              <a:rPr lang="ru-RU" sz="1800" dirty="0" smtClean="0">
                <a:latin typeface="Trebuchet MS" pitchFamily="-72" charset="0"/>
              </a:rPr>
              <a:t>X </a:t>
            </a:r>
            <a:r>
              <a:rPr lang="ru-RU" sz="1800" dirty="0">
                <a:latin typeface="Trebuchet MS" pitchFamily="-72" charset="0"/>
              </a:rPr>
              <a:t>Всероссийский Форум </a:t>
            </a:r>
            <a:br>
              <a:rPr lang="ru-RU" sz="1800" dirty="0">
                <a:latin typeface="Trebuchet MS" pitchFamily="-72" charset="0"/>
              </a:rPr>
            </a:br>
            <a:r>
              <a:rPr lang="ru-RU" sz="1800" dirty="0" smtClean="0">
                <a:latin typeface="Trebuchet MS" pitchFamily="-72" charset="0"/>
              </a:rPr>
              <a:t>«</a:t>
            </a:r>
            <a:r>
              <a:rPr lang="ru-RU" sz="1800" dirty="0"/>
              <a:t>Современное состояние и перспективы развития российского рынка бункеровочных услуг</a:t>
            </a:r>
            <a:r>
              <a:rPr lang="ru-RU" sz="1800" dirty="0" smtClean="0">
                <a:latin typeface="Trebuchet MS" pitchFamily="-72" charset="0"/>
              </a:rPr>
              <a:t>». </a:t>
            </a:r>
            <a:r>
              <a:rPr lang="ru-RU" sz="1800" dirty="0">
                <a:latin typeface="Trebuchet MS" pitchFamily="-72" charset="0"/>
              </a:rPr>
              <a:t/>
            </a:r>
            <a:br>
              <a:rPr lang="ru-RU" sz="1800" dirty="0">
                <a:latin typeface="Trebuchet MS" pitchFamily="-72" charset="0"/>
              </a:rPr>
            </a:br>
            <a:r>
              <a:rPr lang="ru-RU" sz="1800" dirty="0" smtClean="0">
                <a:latin typeface="Trebuchet MS" pitchFamily="-72" charset="0"/>
              </a:rPr>
              <a:t>2</a:t>
            </a:r>
            <a:r>
              <a:rPr lang="en-US" sz="1800" dirty="0" smtClean="0">
                <a:latin typeface="Trebuchet MS" pitchFamily="-72" charset="0"/>
              </a:rPr>
              <a:t>9</a:t>
            </a:r>
            <a:r>
              <a:rPr lang="ru-RU" sz="1800" dirty="0" smtClean="0">
                <a:latin typeface="Trebuchet MS" pitchFamily="-72" charset="0"/>
              </a:rPr>
              <a:t> </a:t>
            </a:r>
            <a:r>
              <a:rPr lang="ru-RU" sz="1800" dirty="0">
                <a:latin typeface="Trebuchet MS" pitchFamily="-72" charset="0"/>
              </a:rPr>
              <a:t>июня </a:t>
            </a:r>
            <a:r>
              <a:rPr lang="ru-RU" sz="1800" dirty="0" smtClean="0">
                <a:latin typeface="Trebuchet MS" pitchFamily="-72" charset="0"/>
              </a:rPr>
              <a:t>201</a:t>
            </a:r>
            <a:r>
              <a:rPr lang="en-US" sz="1800" dirty="0" smtClean="0">
                <a:latin typeface="Trebuchet MS" pitchFamily="-72" charset="0"/>
              </a:rPr>
              <a:t>7</a:t>
            </a:r>
            <a:endParaRPr lang="en-US" sz="1800" dirty="0">
              <a:latin typeface="Trebuchet MS" pitchFamily="-7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ISO 8217:2017</a:t>
            </a:r>
            <a:r>
              <a:rPr lang="ru-RU" dirty="0" smtClean="0"/>
              <a:t>. Область применения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22298" y="1219200"/>
            <a:ext cx="7622109" cy="4648200"/>
          </a:xfrm>
        </p:spPr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r>
              <a:rPr lang="ru-RU" sz="2000" dirty="0"/>
              <a:t> </a:t>
            </a:r>
            <a:r>
              <a:rPr lang="ru-RU" sz="2000" dirty="0" smtClean="0"/>
              <a:t>  «Топливо» означает: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Углеводороды, полученные из нефти, нефтеносного песка и сланца;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Синтетические углеводороды и углеводороды, </a:t>
            </a:r>
            <a:r>
              <a:rPr lang="ru-RU" sz="2000" dirty="0"/>
              <a:t>полученные из </a:t>
            </a:r>
            <a:r>
              <a:rPr lang="ru-RU" sz="2000" dirty="0" smtClean="0"/>
              <a:t>возобновляемых источников, похожие по составу на нефтяное дистиллятное топливо;</a:t>
            </a:r>
          </a:p>
          <a:p>
            <a:pPr marL="457200" indent="-457200">
              <a:buAutoNum type="arabicPeriod"/>
            </a:pPr>
            <a:r>
              <a:rPr lang="ru-RU" sz="2000" dirty="0" smtClean="0"/>
              <a:t>Смеси вышеуказанных углеводородов с </a:t>
            </a:r>
            <a:r>
              <a:rPr lang="en-US" sz="2000" dirty="0" smtClean="0"/>
              <a:t>FAME</a:t>
            </a:r>
            <a:r>
              <a:rPr lang="ru-RU" sz="2000" dirty="0" smtClean="0"/>
              <a:t>.</a:t>
            </a:r>
            <a:endParaRPr lang="en-US" sz="2000" dirty="0" smtClean="0"/>
          </a:p>
          <a:p>
            <a:pPr marL="457200" indent="-457200">
              <a:buAutoNum type="arabicPeriod"/>
            </a:pP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      </a:t>
            </a:r>
            <a:r>
              <a:rPr lang="ru-RU" sz="2000" dirty="0" smtClean="0"/>
              <a:t>FAME </a:t>
            </a:r>
            <a:r>
              <a:rPr lang="ru-RU" sz="2000" dirty="0"/>
              <a:t>- сложный метиловый эфир жирной кислоты</a:t>
            </a: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0025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ISO 8217:2017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22298" y="1219200"/>
            <a:ext cx="7835901" cy="4648200"/>
          </a:xfrm>
        </p:spPr>
        <p:txBody>
          <a:bodyPr/>
          <a:lstStyle/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Включены новые марки дистиллятного топлива – </a:t>
            </a:r>
            <a:r>
              <a:rPr lang="en-US" sz="2000" dirty="0" smtClean="0"/>
              <a:t>DFA, DFZ </a:t>
            </a:r>
            <a:r>
              <a:rPr lang="ru-RU" sz="2000" dirty="0" smtClean="0"/>
              <a:t>и </a:t>
            </a:r>
            <a:r>
              <a:rPr lang="en-US" sz="2000" dirty="0" smtClean="0"/>
              <a:t>DFB</a:t>
            </a:r>
          </a:p>
          <a:p>
            <a:pPr marL="0" indent="0">
              <a:buNone/>
            </a:pPr>
            <a:r>
              <a:rPr lang="ru-RU" sz="2000" dirty="0" smtClean="0"/>
              <a:t>Максимальное </a:t>
            </a:r>
            <a:r>
              <a:rPr lang="ru-RU" sz="2000" dirty="0" smtClean="0"/>
              <a:t>содержание </a:t>
            </a:r>
            <a:r>
              <a:rPr lang="en-US" sz="2000" dirty="0" smtClean="0"/>
              <a:t>FAME – </a:t>
            </a:r>
            <a:r>
              <a:rPr lang="ru-RU" sz="2000" dirty="0" smtClean="0"/>
              <a:t>до 7,0</a:t>
            </a:r>
            <a:r>
              <a:rPr lang="ru-RU" sz="2000" dirty="0" smtClean="0"/>
              <a:t>%</a:t>
            </a:r>
          </a:p>
          <a:p>
            <a:pPr marL="0" indent="0">
              <a:buNone/>
            </a:pPr>
            <a:endParaRPr lang="ru-RU" sz="2000" dirty="0"/>
          </a:p>
          <a:p>
            <a:pPr marL="0" indent="0">
              <a:buNone/>
            </a:pPr>
            <a:r>
              <a:rPr lang="ru-RU" sz="2000" dirty="0" smtClean="0"/>
              <a:t>Содержание серы </a:t>
            </a:r>
            <a:r>
              <a:rPr lang="ru-RU" sz="2000" dirty="0" smtClean="0"/>
              <a:t>в </a:t>
            </a:r>
            <a:r>
              <a:rPr lang="en-US" sz="2000" dirty="0" smtClean="0"/>
              <a:t>DMA </a:t>
            </a:r>
            <a:r>
              <a:rPr lang="ru-RU" sz="2000" dirty="0" smtClean="0"/>
              <a:t>и </a:t>
            </a:r>
            <a:r>
              <a:rPr lang="en-US" sz="2000" dirty="0" smtClean="0"/>
              <a:t>DMZ </a:t>
            </a:r>
            <a:r>
              <a:rPr lang="ru-RU" sz="2000" dirty="0" smtClean="0"/>
              <a:t>снижено до </a:t>
            </a:r>
            <a:r>
              <a:rPr lang="en-US" sz="2000" dirty="0" smtClean="0"/>
              <a:t>1,00</a:t>
            </a:r>
            <a:r>
              <a:rPr lang="en-US" sz="2000" dirty="0" smtClean="0"/>
              <a:t>%, </a:t>
            </a:r>
            <a:endParaRPr lang="ru-RU" sz="2000" dirty="0" smtClean="0"/>
          </a:p>
          <a:p>
            <a:pPr marL="0" indent="0">
              <a:buNone/>
            </a:pPr>
            <a:r>
              <a:rPr lang="ru-RU" sz="2000" dirty="0"/>
              <a:t>Содержание серы в </a:t>
            </a:r>
            <a:r>
              <a:rPr lang="ru-RU" sz="2000" dirty="0" smtClean="0"/>
              <a:t>DM</a:t>
            </a:r>
            <a:r>
              <a:rPr lang="en-US" sz="2000" dirty="0" smtClean="0"/>
              <a:t>B</a:t>
            </a:r>
            <a:r>
              <a:rPr lang="ru-RU" sz="2000" dirty="0" smtClean="0"/>
              <a:t> </a:t>
            </a:r>
            <a:r>
              <a:rPr lang="ru-RU" sz="2000" dirty="0"/>
              <a:t>снижено </a:t>
            </a:r>
            <a:r>
              <a:rPr lang="ru-RU" sz="2000" dirty="0" smtClean="0"/>
              <a:t>до </a:t>
            </a:r>
            <a:r>
              <a:rPr lang="en-US" sz="2000" dirty="0" smtClean="0"/>
              <a:t>1,50%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ru-RU" sz="2000" dirty="0" smtClean="0"/>
              <a:t>Добавлены требования к температуре </a:t>
            </a:r>
            <a:r>
              <a:rPr lang="ru-RU" sz="2000" dirty="0"/>
              <a:t>помутнения CP и </a:t>
            </a:r>
            <a:r>
              <a:rPr lang="ru-RU" sz="2000" dirty="0" smtClean="0"/>
              <a:t>температуре </a:t>
            </a:r>
            <a:r>
              <a:rPr lang="ru-RU" sz="2000" dirty="0"/>
              <a:t>закупорки холодного фильтра CFPP для зимних сортов DMA и DMZ. Пределы CP и CFPP не установлены. </a:t>
            </a:r>
          </a:p>
          <a:p>
            <a:pPr marL="0" indent="0">
              <a:buNone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909930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ISO 8217:2017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22298" y="1219200"/>
            <a:ext cx="7766125" cy="4648200"/>
          </a:xfrm>
        </p:spPr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sz="2000" dirty="0" smtClean="0"/>
              <a:t>Удалены приложения:</a:t>
            </a:r>
          </a:p>
          <a:p>
            <a:pPr>
              <a:buFontTx/>
              <a:buChar char="-"/>
            </a:pPr>
            <a:r>
              <a:rPr lang="ru-RU" sz="2000" dirty="0" smtClean="0"/>
              <a:t>Содержание серы;</a:t>
            </a:r>
          </a:p>
          <a:p>
            <a:pPr>
              <a:buFontTx/>
              <a:buChar char="-"/>
            </a:pPr>
            <a:r>
              <a:rPr lang="ru-RU" sz="2000" dirty="0" smtClean="0"/>
              <a:t>Температура вспышки;</a:t>
            </a:r>
          </a:p>
          <a:p>
            <a:pPr>
              <a:buFontTx/>
              <a:buChar char="-"/>
            </a:pPr>
            <a:r>
              <a:rPr lang="ru-RU" sz="2000" dirty="0" smtClean="0"/>
              <a:t>Катализаторная крошка;</a:t>
            </a:r>
          </a:p>
          <a:p>
            <a:pPr>
              <a:buFontTx/>
              <a:buChar char="-"/>
            </a:pPr>
            <a:r>
              <a:rPr lang="ru-RU" sz="2000" dirty="0"/>
              <a:t>Прецизионность и интерпретация результатов </a:t>
            </a:r>
            <a:r>
              <a:rPr lang="ru-RU" sz="2000" dirty="0" smtClean="0"/>
              <a:t>испытания.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70417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ISO 8217:2017</a:t>
            </a:r>
            <a:r>
              <a:rPr lang="ru-RU" dirty="0" smtClean="0"/>
              <a:t>. Общие требования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22299" y="1219200"/>
            <a:ext cx="7694118" cy="4648200"/>
          </a:xfrm>
        </p:spPr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r>
              <a:rPr lang="ru-RU" sz="2000" dirty="0" smtClean="0"/>
              <a:t>Топливо должно быть однородным и соответствовать характеристикам и пределам, перечисленным в Табл. 1 и 2</a:t>
            </a:r>
          </a:p>
          <a:p>
            <a:pPr marL="0" indent="0">
              <a:buNone/>
            </a:pPr>
            <a:r>
              <a:rPr lang="ru-RU" sz="2000" dirty="0" smtClean="0"/>
              <a:t>Сорта </a:t>
            </a:r>
            <a:r>
              <a:rPr lang="en-US" sz="2000" dirty="0" smtClean="0"/>
              <a:t>DF </a:t>
            </a:r>
            <a:r>
              <a:rPr lang="ru-RU" sz="2000" dirty="0" smtClean="0"/>
              <a:t>содержат до 7,0% (по объему) </a:t>
            </a:r>
            <a:r>
              <a:rPr lang="en-US" sz="2000" dirty="0" smtClean="0"/>
              <a:t>FAME</a:t>
            </a:r>
            <a:r>
              <a:rPr lang="en-US" sz="2000" dirty="0" smtClean="0"/>
              <a:t>.</a:t>
            </a:r>
            <a:endParaRPr lang="en-US" sz="2000" dirty="0" smtClean="0"/>
          </a:p>
          <a:p>
            <a:pPr marL="0" indent="0">
              <a:buNone/>
            </a:pPr>
            <a:r>
              <a:rPr lang="ru-RU" sz="2000" dirty="0" smtClean="0"/>
              <a:t>Топливо сорта </a:t>
            </a:r>
            <a:r>
              <a:rPr lang="en-US" sz="2000" dirty="0" smtClean="0"/>
              <a:t>DMX</a:t>
            </a:r>
            <a:r>
              <a:rPr lang="ru-RU" sz="2000" dirty="0" smtClean="0"/>
              <a:t> не должно содержать </a:t>
            </a:r>
            <a:r>
              <a:rPr lang="en-US" sz="2000" dirty="0" smtClean="0"/>
              <a:t>FAME. </a:t>
            </a:r>
          </a:p>
          <a:p>
            <a:pPr marL="0" indent="0">
              <a:buNone/>
            </a:pPr>
            <a:r>
              <a:rPr lang="ru-RU" sz="2000" dirty="0" smtClean="0"/>
              <a:t>Минимальное </a:t>
            </a:r>
            <a:r>
              <a:rPr lang="ru-RU" sz="2000" dirty="0" smtClean="0"/>
              <a:t>количество </a:t>
            </a:r>
            <a:r>
              <a:rPr lang="en-US" sz="2000" dirty="0" smtClean="0"/>
              <a:t>FAME </a:t>
            </a:r>
            <a:r>
              <a:rPr lang="ru-RU" sz="2000" dirty="0" smtClean="0"/>
              <a:t>в</a:t>
            </a:r>
            <a:r>
              <a:rPr lang="en-US" sz="2000" dirty="0" smtClean="0"/>
              <a:t> DMA, DMZ, DMB </a:t>
            </a:r>
            <a:r>
              <a:rPr lang="ru-RU" sz="2000" dirty="0" smtClean="0"/>
              <a:t>и сортах</a:t>
            </a:r>
            <a:r>
              <a:rPr lang="en-US" sz="2000" dirty="0" smtClean="0"/>
              <a:t> RM</a:t>
            </a:r>
            <a:r>
              <a:rPr lang="ru-RU" sz="2000" dirty="0" smtClean="0"/>
              <a:t> – не более 0,5%.</a:t>
            </a:r>
          </a:p>
          <a:p>
            <a:pPr marL="0" indent="0">
              <a:buNone/>
            </a:pPr>
            <a:r>
              <a:rPr lang="ru-RU" sz="2000" dirty="0" smtClean="0"/>
              <a:t>Топливо не должно содержать любое вещество в количестве, которое делает топливо непригодным для использования (т.е. </a:t>
            </a:r>
            <a:r>
              <a:rPr lang="ru-RU" sz="2000" dirty="0"/>
              <a:t>б</a:t>
            </a:r>
            <a:r>
              <a:rPr lang="ru-RU" sz="2000" dirty="0" smtClean="0"/>
              <a:t>ыть опасным </a:t>
            </a:r>
            <a:r>
              <a:rPr lang="ru-RU" sz="2000" dirty="0" smtClean="0"/>
              <a:t>для персонала, </a:t>
            </a:r>
            <a:r>
              <a:rPr lang="ru-RU" sz="2000" dirty="0" smtClean="0"/>
              <a:t>угрожать </a:t>
            </a:r>
            <a:r>
              <a:rPr lang="ru-RU" sz="2000" dirty="0" smtClean="0"/>
              <a:t>безопасности судна или отрицательно </a:t>
            </a:r>
            <a:r>
              <a:rPr lang="ru-RU" sz="2000" dirty="0" smtClean="0"/>
              <a:t>влиять </a:t>
            </a:r>
            <a:r>
              <a:rPr lang="ru-RU" sz="2000" dirty="0" smtClean="0"/>
              <a:t>на работу механизмов).</a:t>
            </a:r>
            <a:endParaRPr lang="en-US" sz="2000" dirty="0" smtClean="0"/>
          </a:p>
          <a:p>
            <a:pPr marL="0" indent="0">
              <a:buNone/>
            </a:pPr>
            <a:r>
              <a:rPr lang="ru-RU" sz="2000" dirty="0" smtClean="0"/>
              <a:t>Допускается наличие в топливе присадок, предназначенных для улучшения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71217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ISO 8217:2017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22298" y="1219200"/>
            <a:ext cx="7835901" cy="4648200"/>
          </a:xfrm>
        </p:spPr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Не содержит спецификацию для </a:t>
            </a:r>
            <a:r>
              <a:rPr lang="en-US" sz="2000" dirty="0" smtClean="0"/>
              <a:t>ULSFO (0,10% S).</a:t>
            </a:r>
            <a:endParaRPr lang="ru-RU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Пределы </a:t>
            </a:r>
            <a:r>
              <a:rPr lang="en-US" sz="2000" dirty="0" err="1" smtClean="0"/>
              <a:t>AL+Si</a:t>
            </a:r>
            <a:r>
              <a:rPr lang="en-US" sz="2000" dirty="0" smtClean="0"/>
              <a:t> </a:t>
            </a:r>
            <a:r>
              <a:rPr lang="ru-RU" sz="2000" dirty="0" smtClean="0"/>
              <a:t>без изменений.</a:t>
            </a:r>
            <a:endParaRPr lang="en-US" sz="2000" dirty="0" smtClean="0"/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ru-RU" sz="2000" dirty="0" smtClean="0"/>
              <a:t>ЧТО ДАЛЬШЕ?</a:t>
            </a:r>
            <a:endParaRPr lang="en-US" sz="2000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6784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971600" y="3970263"/>
            <a:ext cx="6324600" cy="499120"/>
          </a:xfrm>
        </p:spPr>
        <p:txBody>
          <a:bodyPr/>
          <a:lstStyle/>
          <a:p>
            <a:pPr algn="ctr"/>
            <a:r>
              <a:rPr lang="ru-RU" dirty="0" smtClean="0">
                <a:latin typeface="Trebuchet MS" pitchFamily="-72" charset="0"/>
              </a:rPr>
              <a:t>Благодарю за внимание!</a:t>
            </a:r>
            <a:endParaRPr lang="en-US" dirty="0">
              <a:latin typeface="Trebuchet MS" pitchFamily="-72" charset="0"/>
            </a:endParaRPr>
          </a:p>
        </p:txBody>
      </p:sp>
      <p:sp>
        <p:nvSpPr>
          <p:cNvPr id="18434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838199" y="4612009"/>
            <a:ext cx="4246563" cy="215900"/>
          </a:xfrm>
        </p:spPr>
        <p:txBody>
          <a:bodyPr/>
          <a:lstStyle/>
          <a:p>
            <a:r>
              <a:rPr lang="en-US" sz="1400" dirty="0" smtClean="0">
                <a:latin typeface="Trebuchet MS" pitchFamily="-72" charset="0"/>
              </a:rPr>
              <a:t>Alexander.Beday@v-p-s.com</a:t>
            </a:r>
            <a:endParaRPr lang="en-US" sz="1400" dirty="0">
              <a:latin typeface="Trebuchet MS" pitchFamily="-72" charset="0"/>
            </a:endParaRPr>
          </a:p>
        </p:txBody>
      </p:sp>
      <p:sp>
        <p:nvSpPr>
          <p:cNvPr id="18436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816892" y="4868141"/>
            <a:ext cx="4246563" cy="204787"/>
          </a:xfrm>
        </p:spPr>
        <p:txBody>
          <a:bodyPr/>
          <a:lstStyle/>
          <a:p>
            <a:r>
              <a:rPr lang="en-US" dirty="0" smtClean="0">
                <a:latin typeface="Trebuchet MS" pitchFamily="-72" charset="0"/>
              </a:rPr>
              <a:t>+</a:t>
            </a:r>
            <a:r>
              <a:rPr lang="en-US" sz="1400" dirty="0" smtClean="0">
                <a:latin typeface="Trebuchet MS" pitchFamily="-72" charset="0"/>
              </a:rPr>
              <a:t>7 (921) 952 13 66</a:t>
            </a:r>
            <a:endParaRPr lang="en-US" sz="1400" dirty="0">
              <a:latin typeface="Trebuchet MS" pitchFamily="-7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8724" y="478798"/>
            <a:ext cx="3420152" cy="3420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2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heme/theme1.xml><?xml version="1.0" encoding="utf-8"?>
<a:theme xmlns:a="http://schemas.openxmlformats.org/drawingml/2006/main" name="Blank">
  <a:themeElements>
    <a:clrScheme name="DNV powerpoint">
      <a:dk1>
        <a:srgbClr val="333333"/>
      </a:dk1>
      <a:lt1>
        <a:srgbClr val="FFFFFF"/>
      </a:lt1>
      <a:dk2>
        <a:srgbClr val="0F204B"/>
      </a:dk2>
      <a:lt2>
        <a:srgbClr val="C8C8C8"/>
      </a:lt2>
      <a:accent1>
        <a:srgbClr val="99D6F0"/>
      </a:accent1>
      <a:accent2>
        <a:srgbClr val="3F9C35"/>
      </a:accent2>
      <a:accent3>
        <a:srgbClr val="003591"/>
      </a:accent3>
      <a:accent4>
        <a:srgbClr val="009FDA"/>
      </a:accent4>
      <a:accent5>
        <a:srgbClr val="66C5E9"/>
      </a:accent5>
      <a:accent6>
        <a:srgbClr val="FECB00"/>
      </a:accent6>
      <a:hlink>
        <a:srgbClr val="003591"/>
      </a:hlink>
      <a:folHlink>
        <a:srgbClr val="6E5091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/>
        </a:solidFill>
        <a:ln w="9525">
          <a:solidFill>
            <a:schemeClr val="accent4"/>
          </a:solidFill>
        </a:ln>
      </a:spPr>
      <a:bodyPr rtlCol="0" anchor="ctr"/>
      <a:lstStyle>
        <a:defPPr algn="ctr">
          <a:lnSpc>
            <a:spcPct val="113000"/>
          </a:lnSpc>
          <a:spcBef>
            <a:spcPts val="600"/>
          </a:spcBef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33333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lnSpc>
            <a:spcPct val="113000"/>
          </a:lnSpc>
          <a:spcBef>
            <a:spcPts val="600"/>
          </a:spcBef>
          <a:defRPr sz="1600" dirty="0" err="1" smtClean="0">
            <a:solidFill>
              <a:srgbClr val="333333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1483</TotalTime>
  <Words>281</Words>
  <Application>Microsoft Office PowerPoint</Application>
  <PresentationFormat>On-screen Show (4:3)</PresentationFormat>
  <Paragraphs>48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ＭＳ Ｐゴシック</vt:lpstr>
      <vt:lpstr>Arial</vt:lpstr>
      <vt:lpstr>Calibri</vt:lpstr>
      <vt:lpstr>Courier New</vt:lpstr>
      <vt:lpstr>Trebuchet MS</vt:lpstr>
      <vt:lpstr>Verdana</vt:lpstr>
      <vt:lpstr>Blank</vt:lpstr>
      <vt:lpstr>Новая редакция  международного стандарта ISO 8217  X Всероссийский Форум  «Современное состояние и перспективы развития российского рынка бункеровочных услуг».  29 июня 2017</vt:lpstr>
      <vt:lpstr>ISO 8217:2017. Область применения</vt:lpstr>
      <vt:lpstr>ISO 8217:2017</vt:lpstr>
      <vt:lpstr>ISO 8217:2017</vt:lpstr>
      <vt:lpstr>ISO 8217:2017. Общие требования</vt:lpstr>
      <vt:lpstr>ISO 8217:2017</vt:lpstr>
      <vt:lpstr>Благодарю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AdminDell</dc:creator>
  <cp:lastModifiedBy>Beday, Alexander</cp:lastModifiedBy>
  <cp:revision>41</cp:revision>
  <dcterms:created xsi:type="dcterms:W3CDTF">2014-04-21T07:26:12Z</dcterms:created>
  <dcterms:modified xsi:type="dcterms:W3CDTF">2017-06-09T10:17:16Z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 by">
    <vt:lpwstr>www.skabelondesign.dk</vt:lpwstr>
  </property>
</Properties>
</file>